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32404050" cy="43205400"/>
  <p:notesSz cx="6858000" cy="9144000"/>
  <p:defaultTextStyle>
    <a:defPPr>
      <a:defRPr lang="pt-BR"/>
    </a:defPPr>
    <a:lvl1pPr marL="0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1pPr>
    <a:lvl2pPr marL="2160054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2pPr>
    <a:lvl3pPr marL="4320108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3pPr>
    <a:lvl4pPr marL="6480162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4pPr>
    <a:lvl5pPr marL="8640216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5pPr>
    <a:lvl6pPr marL="10800270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6pPr>
    <a:lvl7pPr marL="12960324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7pPr>
    <a:lvl8pPr marL="15120378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8pPr>
    <a:lvl9pPr marL="17280432" algn="l" defTabSz="4320108" rtl="0" eaLnBrk="1" latinLnBrk="0" hangingPunct="1">
      <a:defRPr sz="8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9" userDrawn="1">
          <p15:clr>
            <a:srgbClr val="A4A3A4"/>
          </p15:clr>
        </p15:guide>
        <p15:guide id="2" pos="102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FFFF"/>
    <a:srgbClr val="FFFFD6"/>
    <a:srgbClr val="FFFFCC"/>
    <a:srgbClr val="00CC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2310" y="114"/>
      </p:cViewPr>
      <p:guideLst>
        <p:guide orient="horz" pos="13609"/>
        <p:guide pos="102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5" y="13421681"/>
            <a:ext cx="27543443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9" y="24483061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93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00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3" y="10901365"/>
            <a:ext cx="25833229" cy="23224902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8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89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964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4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63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1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1" y="63507941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49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3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3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106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2939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77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6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47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2" y="30243781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2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2" y="33814230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424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4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4" y="10081264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7A503-0437-44A0-BF02-6B79B470350A}" type="datetimeFigureOut">
              <a:rPr lang="pt-BR" smtClean="0"/>
              <a:t>05/08/2025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5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4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69BF6-A267-4458-B30A-AD411CF1D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19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3" Type="http://schemas.openxmlformats.org/officeDocument/2006/relationships/image" Target="../media/image2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4.svg"/><Relationship Id="rId10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svg"/><Relationship Id="rId3" Type="http://schemas.openxmlformats.org/officeDocument/2006/relationships/image" Target="../media/image2.svg"/><Relationship Id="rId7" Type="http://schemas.openxmlformats.org/officeDocument/2006/relationships/image" Target="../media/image22.svg"/><Relationship Id="rId12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svg"/><Relationship Id="rId5" Type="http://schemas.openxmlformats.org/officeDocument/2006/relationships/image" Target="../media/image4.svg"/><Relationship Id="rId10" Type="http://schemas.openxmlformats.org/officeDocument/2006/relationships/image" Target="../media/image25.png"/><Relationship Id="rId4" Type="http://schemas.openxmlformats.org/officeDocument/2006/relationships/image" Target="../media/image3.png"/><Relationship Id="rId9" Type="http://schemas.openxmlformats.org/officeDocument/2006/relationships/image" Target="../media/image2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ítulo 2">
            <a:extLst>
              <a:ext uri="{FF2B5EF4-FFF2-40B4-BE49-F238E27FC236}">
                <a16:creationId xmlns:a16="http://schemas.microsoft.com/office/drawing/2014/main" id="{4C3584D0-D629-4DE3-8A00-5236CD587CB3}"/>
              </a:ext>
            </a:extLst>
          </p:cNvPr>
          <p:cNvSpPr txBox="1">
            <a:spLocks/>
          </p:cNvSpPr>
          <p:nvPr/>
        </p:nvSpPr>
        <p:spPr>
          <a:xfrm>
            <a:off x="19470632" y="12552858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Resultados &amp; Discussão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F97AC0DA-6097-44B4-923E-24B04346F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42" y="5544917"/>
            <a:ext cx="31517476" cy="212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Título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do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Trabalho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(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idêntico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ao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que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foi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aprovado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)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, em fonte </a:t>
            </a:r>
            <a:r>
              <a:rPr lang="pt-BR" sz="66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, tamanho 66</a:t>
            </a:r>
            <a:endParaRPr lang="en-US" sz="6600" b="1" dirty="0">
              <a:effectLst>
                <a:outerShdw blurRad="38100" dist="38100" dir="2700000" algn="tl">
                  <a:srgbClr val="C0C0C0"/>
                </a:outerShdw>
              </a:effectLst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56F8784D-6D03-4240-9479-C1C39FF8B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2" y="8209213"/>
            <a:ext cx="31473901" cy="162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pt-BR" sz="4800" b="1" u="sng" dirty="0">
                <a:latin typeface="Verdana" charset="0"/>
                <a:ea typeface="Verdana" charset="0"/>
                <a:cs typeface="Verdana" charset="0"/>
              </a:rPr>
              <a:t>Autor X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; Autor Y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; Autor Z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3 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(fonte </a:t>
            </a:r>
            <a:r>
              <a:rPr lang="pt-BR" sz="4800" b="1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, tamanho 48, sublinhar o nome do autor que apresentará o trabalho)</a:t>
            </a:r>
          </a:p>
        </p:txBody>
      </p:sp>
      <p:sp>
        <p:nvSpPr>
          <p:cNvPr id="19" name="Rectangle 35">
            <a:extLst>
              <a:ext uri="{FF2B5EF4-FFF2-40B4-BE49-F238E27FC236}">
                <a16:creationId xmlns:a16="http://schemas.microsoft.com/office/drawing/2014/main" id="{910044AB-AE87-42E6-AA4F-8CFF56799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1" y="10081420"/>
            <a:ext cx="31626306" cy="115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do Autor X, Endereço (</a:t>
            </a:r>
            <a:r>
              <a:rPr lang="pt-BR" sz="3400" i="1" dirty="0">
                <a:latin typeface="Verdana" charset="0"/>
                <a:ea typeface="Verdana" charset="0"/>
                <a:cs typeface="Verdana" charset="0"/>
              </a:rPr>
              <a:t>e-mail do autor responsável pelo trabalho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); </a:t>
            </a:r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do Autor Y, Endereço; </a:t>
            </a:r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do Autor Z, Endereço (fonte </a:t>
            </a:r>
            <a:r>
              <a:rPr lang="pt-BR" sz="3400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, tamanho 34)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AB549CC7-133B-4093-8A7A-481F3B6FB4A3}"/>
              </a:ext>
            </a:extLst>
          </p:cNvPr>
          <p:cNvSpPr txBox="1"/>
          <p:nvPr/>
        </p:nvSpPr>
        <p:spPr>
          <a:xfrm>
            <a:off x="0" y="0"/>
            <a:ext cx="32399288" cy="44426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6B8D875-00A4-4238-A9EA-9A2D17D476BF}"/>
              </a:ext>
            </a:extLst>
          </p:cNvPr>
          <p:cNvSpPr txBox="1"/>
          <p:nvPr/>
        </p:nvSpPr>
        <p:spPr>
          <a:xfrm>
            <a:off x="8281146" y="324914"/>
            <a:ext cx="146458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latin typeface="Verdana" panose="020B0604030504040204" pitchFamily="34" charset="0"/>
                <a:ea typeface="Verdana" panose="020B0604030504040204" pitchFamily="34" charset="0"/>
              </a:rPr>
              <a:t>Simpósio Latino-Americano de Óleos Essenciais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3A20351-2BC9-4391-BEC5-66F42B0A0781}"/>
              </a:ext>
            </a:extLst>
          </p:cNvPr>
          <p:cNvSpPr txBox="1"/>
          <p:nvPr/>
        </p:nvSpPr>
        <p:spPr>
          <a:xfrm>
            <a:off x="9679527" y="2853325"/>
            <a:ext cx="12571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Universidade Federal de Viçosa</a:t>
            </a:r>
          </a:p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20 a 22 de Agosto de 2025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39BD2B4-918F-428C-B54B-6327AA601DF6}"/>
              </a:ext>
            </a:extLst>
          </p:cNvPr>
          <p:cNvSpPr/>
          <p:nvPr/>
        </p:nvSpPr>
        <p:spPr>
          <a:xfrm>
            <a:off x="0" y="40555957"/>
            <a:ext cx="32399288" cy="763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A9233ABA-4311-45CE-8731-5A9A9B27B5B4}"/>
              </a:ext>
            </a:extLst>
          </p:cNvPr>
          <p:cNvSpPr txBox="1">
            <a:spLocks/>
          </p:cNvSpPr>
          <p:nvPr/>
        </p:nvSpPr>
        <p:spPr>
          <a:xfrm>
            <a:off x="963089" y="41723005"/>
            <a:ext cx="30133846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400" b="1" dirty="0">
                <a:latin typeface="Verdana" panose="020B0604030504040204" pitchFamily="34" charset="0"/>
                <a:ea typeface="Verdana" panose="020B0604030504040204" pitchFamily="34" charset="0"/>
              </a:rPr>
              <a:t>Logo Institucional e Agentes Financiadores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65E33F15-10AA-17D8-662C-72788C97C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3089" y="535019"/>
            <a:ext cx="7104391" cy="364174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4C127C32-E20D-1C19-D109-03A31ECD13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967073" y="388440"/>
            <a:ext cx="4978769" cy="4070604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7A49C615-25AE-0147-8831-A918F1415A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940554" y="31247551"/>
            <a:ext cx="11972925" cy="781050"/>
          </a:xfrm>
          <a:prstGeom prst="rect">
            <a:avLst/>
          </a:prstGeom>
        </p:spPr>
      </p:pic>
      <p:pic>
        <p:nvPicPr>
          <p:cNvPr id="22" name="Gráfico 21">
            <a:extLst>
              <a:ext uri="{FF2B5EF4-FFF2-40B4-BE49-F238E27FC236}">
                <a16:creationId xmlns:a16="http://schemas.microsoft.com/office/drawing/2014/main" id="{D9D408C5-A3A8-F0D3-6EC9-9B3F617C55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294683" y="26710860"/>
            <a:ext cx="11972925" cy="781050"/>
          </a:xfrm>
          <a:prstGeom prst="rect">
            <a:avLst/>
          </a:prstGeom>
        </p:spPr>
      </p:pic>
      <p:pic>
        <p:nvPicPr>
          <p:cNvPr id="24" name="Gráfico 23">
            <a:extLst>
              <a:ext uri="{FF2B5EF4-FFF2-40B4-BE49-F238E27FC236}">
                <a16:creationId xmlns:a16="http://schemas.microsoft.com/office/drawing/2014/main" id="{2328D573-D5B2-769C-3DDA-8DEDA3B864E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294683" y="13609812"/>
            <a:ext cx="11972925" cy="781050"/>
          </a:xfrm>
          <a:prstGeom prst="rect">
            <a:avLst/>
          </a:prstGeom>
        </p:spPr>
      </p:pic>
      <p:pic>
        <p:nvPicPr>
          <p:cNvPr id="26" name="Gráfico 25">
            <a:extLst>
              <a:ext uri="{FF2B5EF4-FFF2-40B4-BE49-F238E27FC236}">
                <a16:creationId xmlns:a16="http://schemas.microsoft.com/office/drawing/2014/main" id="{B8AC29B7-E748-AE61-40FD-089538E40EA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6940553" y="13594961"/>
            <a:ext cx="119729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0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18D289-A9E8-2827-5E42-AA864BA23E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ítulo 2">
            <a:extLst>
              <a:ext uri="{FF2B5EF4-FFF2-40B4-BE49-F238E27FC236}">
                <a16:creationId xmlns:a16="http://schemas.microsoft.com/office/drawing/2014/main" id="{5EF2D360-EBA7-D21D-9ECE-3D5DF5F77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87546" y="12435401"/>
            <a:ext cx="18509645" cy="994505"/>
          </a:xfrm>
        </p:spPr>
        <p:txBody>
          <a:bodyPr>
            <a:noAutofit/>
          </a:bodyPr>
          <a:lstStyle/>
          <a:p>
            <a:r>
              <a:rPr lang="en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Introduction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10476066-3475-BB3A-12CF-792FD1D5B9D2}"/>
              </a:ext>
            </a:extLst>
          </p:cNvPr>
          <p:cNvSpPr txBox="1">
            <a:spLocks/>
          </p:cNvSpPr>
          <p:nvPr/>
        </p:nvSpPr>
        <p:spPr>
          <a:xfrm>
            <a:off x="19470632" y="12552858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en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 &amp; Discussion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2F88459C-0455-AB38-9446-8F015A19AA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42" y="5544917"/>
            <a:ext cx="31517476" cy="212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Title of the Paper (identical to the one that was approved), in Verdana font, size 66</a:t>
            </a:r>
            <a:endParaRPr lang="en-US" sz="6600" b="1" dirty="0">
              <a:effectLst>
                <a:outerShdw blurRad="38100" dist="38100" dir="2700000" algn="tl">
                  <a:srgbClr val="C0C0C0"/>
                </a:outerShdw>
              </a:effectLst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B06FB0C1-A92E-779E-D06A-A3C77406A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2" y="8209213"/>
            <a:ext cx="31473901" cy="162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en" sz="4800" b="1" u="sng" dirty="0">
                <a:latin typeface="Verdana" charset="0"/>
                <a:ea typeface="Verdana" charset="0"/>
                <a:cs typeface="Verdana" charset="0"/>
              </a:rPr>
              <a:t>Author X</a:t>
            </a:r>
            <a:r>
              <a:rPr lang="en" sz="4800" b="1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en" sz="4800" b="1" dirty="0">
                <a:latin typeface="Verdana" charset="0"/>
                <a:ea typeface="Verdana" charset="0"/>
                <a:cs typeface="Verdana" charset="0"/>
              </a:rPr>
              <a:t>; Author Y</a:t>
            </a:r>
            <a:r>
              <a:rPr lang="en" sz="4800" b="1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en" sz="4800" b="1" dirty="0">
                <a:latin typeface="Verdana" charset="0"/>
                <a:ea typeface="Verdana" charset="0"/>
                <a:cs typeface="Verdana" charset="0"/>
              </a:rPr>
              <a:t>; Author Z</a:t>
            </a:r>
            <a:r>
              <a:rPr lang="en" sz="4800" b="1" baseline="30000" dirty="0">
                <a:latin typeface="Verdana" charset="0"/>
                <a:ea typeface="Verdana" charset="0"/>
                <a:cs typeface="Verdana" charset="0"/>
              </a:rPr>
              <a:t>3 </a:t>
            </a:r>
            <a:r>
              <a:rPr lang="en" sz="4800" b="1" dirty="0">
                <a:latin typeface="Verdana" charset="0"/>
                <a:ea typeface="Verdana" charset="0"/>
                <a:cs typeface="Verdana" charset="0"/>
              </a:rPr>
              <a:t>(Verdana font, size 48, underline the name of the author who will present the work)</a:t>
            </a:r>
          </a:p>
        </p:txBody>
      </p:sp>
      <p:sp>
        <p:nvSpPr>
          <p:cNvPr id="19" name="Rectangle 35">
            <a:extLst>
              <a:ext uri="{FF2B5EF4-FFF2-40B4-BE49-F238E27FC236}">
                <a16:creationId xmlns:a16="http://schemas.microsoft.com/office/drawing/2014/main" id="{08727044-24A4-AE76-01C2-6E6B918B3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1" y="10081420"/>
            <a:ext cx="31626306" cy="115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en" sz="3400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en" sz="3400" dirty="0">
                <a:latin typeface="Verdana" charset="0"/>
                <a:ea typeface="Verdana" charset="0"/>
                <a:cs typeface="Verdana" charset="0"/>
              </a:rPr>
              <a:t>Institution of Author X, Address (</a:t>
            </a:r>
            <a:r>
              <a:rPr lang="en" sz="3400" i="1" dirty="0">
                <a:latin typeface="Verdana" charset="0"/>
                <a:ea typeface="Verdana" charset="0"/>
                <a:cs typeface="Verdana" charset="0"/>
              </a:rPr>
              <a:t>e-mail of the author responsible for the work</a:t>
            </a:r>
            <a:r>
              <a:rPr lang="en" sz="3400" dirty="0">
                <a:latin typeface="Verdana" charset="0"/>
                <a:ea typeface="Verdana" charset="0"/>
                <a:cs typeface="Verdana" charset="0"/>
              </a:rPr>
              <a:t>); </a:t>
            </a:r>
            <a:r>
              <a:rPr lang="en" sz="3400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en" sz="3400" dirty="0">
                <a:latin typeface="Verdana" charset="0"/>
                <a:ea typeface="Verdana" charset="0"/>
                <a:cs typeface="Verdana" charset="0"/>
              </a:rPr>
              <a:t>Institution of Author Y, Address; </a:t>
            </a:r>
            <a:r>
              <a:rPr lang="en" sz="3400" baseline="30000" dirty="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en" sz="3400" dirty="0">
                <a:latin typeface="Verdana" charset="0"/>
                <a:ea typeface="Verdana" charset="0"/>
                <a:cs typeface="Verdana" charset="0"/>
              </a:rPr>
              <a:t>Author's Institution Z, Address (Verdana font, size 34)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AB0C7D57-9DB3-ACFF-BAEC-3743D99955F8}"/>
              </a:ext>
            </a:extLst>
          </p:cNvPr>
          <p:cNvSpPr txBox="1">
            <a:spLocks/>
          </p:cNvSpPr>
          <p:nvPr/>
        </p:nvSpPr>
        <p:spPr>
          <a:xfrm>
            <a:off x="18578882" y="32398466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en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Conclusion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0D2BA7F9-9795-4DB8-95D2-69E189F08049}"/>
              </a:ext>
            </a:extLst>
          </p:cNvPr>
          <p:cNvSpPr txBox="1"/>
          <p:nvPr/>
        </p:nvSpPr>
        <p:spPr>
          <a:xfrm>
            <a:off x="0" y="0"/>
            <a:ext cx="32399288" cy="44426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EF69691-E26C-D6FC-D6F5-A1C264DFFFC8}"/>
              </a:ext>
            </a:extLst>
          </p:cNvPr>
          <p:cNvSpPr/>
          <p:nvPr/>
        </p:nvSpPr>
        <p:spPr>
          <a:xfrm>
            <a:off x="0" y="40555957"/>
            <a:ext cx="32399288" cy="763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B9573FA0-2907-9369-2006-034A14355613}"/>
              </a:ext>
            </a:extLst>
          </p:cNvPr>
          <p:cNvSpPr txBox="1">
            <a:spLocks/>
          </p:cNvSpPr>
          <p:nvPr/>
        </p:nvSpPr>
        <p:spPr>
          <a:xfrm>
            <a:off x="963089" y="41723005"/>
            <a:ext cx="30133846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" sz="4400" b="1" dirty="0">
                <a:latin typeface="Verdana" panose="020B0604030504040204" pitchFamily="34" charset="0"/>
                <a:ea typeface="Verdana" panose="020B0604030504040204" pitchFamily="34" charset="0"/>
              </a:rPr>
              <a:t>Institutional Logo and Funding Agents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375FA41D-4664-231F-B2C6-9406BD6D8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3089" y="535019"/>
            <a:ext cx="7104391" cy="364174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536862E4-4BDF-A597-B5D8-8ECF5C4CB9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967073" y="388440"/>
            <a:ext cx="4978769" cy="407060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8549788-600D-A9D5-4759-B2A0378E34D6}"/>
              </a:ext>
            </a:extLst>
          </p:cNvPr>
          <p:cNvSpPr txBox="1"/>
          <p:nvPr/>
        </p:nvSpPr>
        <p:spPr>
          <a:xfrm>
            <a:off x="8281146" y="324914"/>
            <a:ext cx="146458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latin typeface="Verdana" panose="020B0604030504040204" pitchFamily="34" charset="0"/>
                <a:ea typeface="Verdana" panose="020B0604030504040204" pitchFamily="34" charset="0"/>
              </a:rPr>
              <a:t>Simpósio Latino-Americano de Óleos Essenciais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0CC04189-2F7D-5FF1-C202-43A00E67E09E}"/>
              </a:ext>
            </a:extLst>
          </p:cNvPr>
          <p:cNvSpPr txBox="1"/>
          <p:nvPr/>
        </p:nvSpPr>
        <p:spPr>
          <a:xfrm>
            <a:off x="9679527" y="2853325"/>
            <a:ext cx="12571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Universidade Federal de Viçosa</a:t>
            </a:r>
          </a:p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20 a 22 de Agosto de 2025</a:t>
            </a:r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23B22B26-3A9B-09C6-47E2-D9D180E463A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81017" y="13681820"/>
            <a:ext cx="11972925" cy="781050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E9DF985F-7E5B-6246-11A3-523E16AD3C5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483532" y="13681820"/>
            <a:ext cx="11972925" cy="781050"/>
          </a:xfrm>
          <a:prstGeom prst="rect">
            <a:avLst/>
          </a:prstGeom>
        </p:spPr>
      </p:pic>
      <p:pic>
        <p:nvPicPr>
          <p:cNvPr id="11" name="Gráfico 10">
            <a:extLst>
              <a:ext uri="{FF2B5EF4-FFF2-40B4-BE49-F238E27FC236}">
                <a16:creationId xmlns:a16="http://schemas.microsoft.com/office/drawing/2014/main" id="{035AF741-A2FF-2EED-BA42-C67FCB850D6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81017" y="24740741"/>
            <a:ext cx="11972925" cy="781050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ED752DAC-8E81-5925-D56D-E66B526433D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7483531" y="28581411"/>
            <a:ext cx="119729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565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ítulo 2"/>
          <p:cNvSpPr>
            <a:spLocks noGrp="1"/>
          </p:cNvSpPr>
          <p:nvPr>
            <p:ph type="subTitle" idx="1"/>
          </p:nvPr>
        </p:nvSpPr>
        <p:spPr>
          <a:xfrm>
            <a:off x="-887546" y="12435401"/>
            <a:ext cx="18509645" cy="994505"/>
          </a:xfrm>
        </p:spPr>
        <p:txBody>
          <a:bodyPr>
            <a:noAutofit/>
          </a:bodyPr>
          <a:lstStyle/>
          <a:p>
            <a:r>
              <a:rPr lang="es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Introducción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4C3584D0-D629-4DE3-8A00-5236CD587CB3}"/>
              </a:ext>
            </a:extLst>
          </p:cNvPr>
          <p:cNvSpPr txBox="1">
            <a:spLocks/>
          </p:cNvSpPr>
          <p:nvPr/>
        </p:nvSpPr>
        <p:spPr>
          <a:xfrm>
            <a:off x="19470632" y="12552858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es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Resultados y Discusión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F97AC0DA-6097-44B4-923E-24B04346F3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42" y="5544917"/>
            <a:ext cx="31517476" cy="212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rPr>
              <a:t>Título de la Ponencia (idéntico al que fue aprobado), en fuente Verdana, tamaño 66</a:t>
            </a:r>
            <a:endParaRPr lang="en-US" sz="6600" b="1" dirty="0">
              <a:effectLst>
                <a:outerShdw blurRad="38100" dist="38100" dir="2700000" algn="tl">
                  <a:srgbClr val="C0C0C0"/>
                </a:outerShdw>
              </a:effectLst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8" name="Rectangle 34">
            <a:extLst>
              <a:ext uri="{FF2B5EF4-FFF2-40B4-BE49-F238E27FC236}">
                <a16:creationId xmlns:a16="http://schemas.microsoft.com/office/drawing/2014/main" id="{56F8784D-6D03-4240-9479-C1C39FF8B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2" y="8209213"/>
            <a:ext cx="31473901" cy="162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es" sz="4800" b="1" u="sng" dirty="0">
                <a:latin typeface="Verdana" charset="0"/>
                <a:ea typeface="Verdana" charset="0"/>
                <a:cs typeface="Verdana" charset="0"/>
              </a:rPr>
              <a:t>Autor X</a:t>
            </a:r>
            <a:r>
              <a:rPr lang="es" sz="4800" b="1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es" sz="4800" b="1" dirty="0">
                <a:latin typeface="Verdana" charset="0"/>
                <a:ea typeface="Verdana" charset="0"/>
                <a:cs typeface="Verdana" charset="0"/>
              </a:rPr>
              <a:t>; Autor Y</a:t>
            </a:r>
            <a:r>
              <a:rPr lang="es" sz="4800" b="1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es" sz="4800" b="1" dirty="0">
                <a:latin typeface="Verdana" charset="0"/>
                <a:ea typeface="Verdana" charset="0"/>
                <a:cs typeface="Verdana" charset="0"/>
              </a:rPr>
              <a:t>; Autor Z</a:t>
            </a:r>
            <a:r>
              <a:rPr lang="es" sz="4800" b="1" baseline="30000" dirty="0">
                <a:latin typeface="Verdana" charset="0"/>
                <a:ea typeface="Verdana" charset="0"/>
                <a:cs typeface="Verdana" charset="0"/>
              </a:rPr>
              <a:t>3 </a:t>
            </a:r>
            <a:r>
              <a:rPr lang="es" sz="4800" b="1" dirty="0">
                <a:latin typeface="Verdana" charset="0"/>
                <a:ea typeface="Verdana" charset="0"/>
                <a:cs typeface="Verdana" charset="0"/>
              </a:rPr>
              <a:t>(fuente Verdana, tamaño 48, subrayar el nombre del autor que presentará el trabajo)</a:t>
            </a:r>
          </a:p>
        </p:txBody>
      </p:sp>
      <p:sp>
        <p:nvSpPr>
          <p:cNvPr id="19" name="Rectangle 35">
            <a:extLst>
              <a:ext uri="{FF2B5EF4-FFF2-40B4-BE49-F238E27FC236}">
                <a16:creationId xmlns:a16="http://schemas.microsoft.com/office/drawing/2014/main" id="{910044AB-AE87-42E6-AA4F-8CFF56799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941" y="10081420"/>
            <a:ext cx="31626306" cy="115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es" sz="3400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es" sz="3400" dirty="0">
                <a:latin typeface="Verdana" charset="0"/>
                <a:ea typeface="Verdana" charset="0"/>
                <a:cs typeface="Verdana" charset="0"/>
              </a:rPr>
              <a:t>Institución del Autor X, Dirección (</a:t>
            </a:r>
            <a:r>
              <a:rPr lang="es" sz="3400" i="1" dirty="0">
                <a:latin typeface="Verdana" charset="0"/>
                <a:ea typeface="Verdana" charset="0"/>
                <a:cs typeface="Verdana" charset="0"/>
              </a:rPr>
              <a:t>e-mail del autor responsable de la obra</a:t>
            </a:r>
            <a:r>
              <a:rPr lang="es" sz="3400" dirty="0">
                <a:latin typeface="Verdana" charset="0"/>
                <a:ea typeface="Verdana" charset="0"/>
                <a:cs typeface="Verdana" charset="0"/>
              </a:rPr>
              <a:t>); </a:t>
            </a:r>
            <a:r>
              <a:rPr lang="es" sz="3400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es" sz="3400" dirty="0">
                <a:latin typeface="Verdana" charset="0"/>
                <a:ea typeface="Verdana" charset="0"/>
                <a:cs typeface="Verdana" charset="0"/>
              </a:rPr>
              <a:t>Institución del autor Y, dirección; </a:t>
            </a:r>
            <a:r>
              <a:rPr lang="es" sz="3400" baseline="30000" dirty="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es" sz="3400" dirty="0">
                <a:latin typeface="Verdana" charset="0"/>
                <a:ea typeface="Verdana" charset="0"/>
                <a:cs typeface="Verdana" charset="0"/>
              </a:rPr>
              <a:t>Institución del autor Z, Dirección (fuente Verdana, tamaño 34)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64E639A9-D570-4AD9-83AB-0E27C92C9AEF}"/>
              </a:ext>
            </a:extLst>
          </p:cNvPr>
          <p:cNvSpPr txBox="1">
            <a:spLocks/>
          </p:cNvSpPr>
          <p:nvPr/>
        </p:nvSpPr>
        <p:spPr>
          <a:xfrm>
            <a:off x="18578882" y="32398466"/>
            <a:ext cx="11493033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320540">
              <a:spcBef>
                <a:spcPct val="20000"/>
              </a:spcBef>
            </a:pPr>
            <a:r>
              <a:rPr lang="es" sz="6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Conclusión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AB549CC7-133B-4093-8A7A-481F3B6FB4A3}"/>
              </a:ext>
            </a:extLst>
          </p:cNvPr>
          <p:cNvSpPr txBox="1"/>
          <p:nvPr/>
        </p:nvSpPr>
        <p:spPr>
          <a:xfrm>
            <a:off x="0" y="0"/>
            <a:ext cx="32399288" cy="44426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339BD2B4-918F-428C-B54B-6327AA601DF6}"/>
              </a:ext>
            </a:extLst>
          </p:cNvPr>
          <p:cNvSpPr/>
          <p:nvPr/>
        </p:nvSpPr>
        <p:spPr>
          <a:xfrm>
            <a:off x="0" y="40555957"/>
            <a:ext cx="32399288" cy="763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ubtítulo 2">
            <a:extLst>
              <a:ext uri="{FF2B5EF4-FFF2-40B4-BE49-F238E27FC236}">
                <a16:creationId xmlns:a16="http://schemas.microsoft.com/office/drawing/2014/main" id="{A9233ABA-4311-45CE-8731-5A9A9B27B5B4}"/>
              </a:ext>
            </a:extLst>
          </p:cNvPr>
          <p:cNvSpPr txBox="1">
            <a:spLocks/>
          </p:cNvSpPr>
          <p:nvPr/>
        </p:nvSpPr>
        <p:spPr>
          <a:xfrm>
            <a:off x="963089" y="41723005"/>
            <a:ext cx="30133846" cy="1093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None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51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02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853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804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755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706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657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608" indent="0" algn="ctr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" sz="4400" b="1" dirty="0">
                <a:latin typeface="Verdana" panose="020B0604030504040204" pitchFamily="34" charset="0"/>
                <a:ea typeface="Verdana" panose="020B0604030504040204" pitchFamily="34" charset="0"/>
              </a:rPr>
              <a:t>Logo Institucional y Agentes de Financiamiento</a:t>
            </a:r>
          </a:p>
        </p:txBody>
      </p:sp>
      <p:pic>
        <p:nvPicPr>
          <p:cNvPr id="2" name="Gráfico 1">
            <a:extLst>
              <a:ext uri="{FF2B5EF4-FFF2-40B4-BE49-F238E27FC236}">
                <a16:creationId xmlns:a16="http://schemas.microsoft.com/office/drawing/2014/main" id="{65E33F15-10AA-17D8-662C-72788C97C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3089" y="535019"/>
            <a:ext cx="7104391" cy="3641746"/>
          </a:xfrm>
          <a:prstGeom prst="rect">
            <a:avLst/>
          </a:prstGeom>
        </p:spPr>
      </p:pic>
      <p:pic>
        <p:nvPicPr>
          <p:cNvPr id="3" name="Gráfico 2">
            <a:extLst>
              <a:ext uri="{FF2B5EF4-FFF2-40B4-BE49-F238E27FC236}">
                <a16:creationId xmlns:a16="http://schemas.microsoft.com/office/drawing/2014/main" id="{4C127C32-E20D-1C19-D109-03A31ECD13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6967073" y="388440"/>
            <a:ext cx="4978769" cy="407060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1AE28E0-89CA-B170-AD4C-D74AF55F07A4}"/>
              </a:ext>
            </a:extLst>
          </p:cNvPr>
          <p:cNvSpPr txBox="1"/>
          <p:nvPr/>
        </p:nvSpPr>
        <p:spPr>
          <a:xfrm>
            <a:off x="8281146" y="324914"/>
            <a:ext cx="1464587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b="1" dirty="0">
                <a:latin typeface="Verdana" panose="020B0604030504040204" pitchFamily="34" charset="0"/>
                <a:ea typeface="Verdana" panose="020B0604030504040204" pitchFamily="34" charset="0"/>
              </a:rPr>
              <a:t>Simpósio Latino-Americano de Óleos Essenciais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5679366-95DC-1420-93E7-9385F4A92573}"/>
              </a:ext>
            </a:extLst>
          </p:cNvPr>
          <p:cNvSpPr txBox="1"/>
          <p:nvPr/>
        </p:nvSpPr>
        <p:spPr>
          <a:xfrm>
            <a:off x="9679527" y="2853325"/>
            <a:ext cx="125711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Universidade Federal de Viçosa</a:t>
            </a:r>
          </a:p>
          <a:p>
            <a:pPr algn="ctr"/>
            <a:r>
              <a:rPr lang="pt-BR" sz="4000" b="1" dirty="0">
                <a:latin typeface="Verdana" panose="020B0604030504040204" pitchFamily="34" charset="0"/>
                <a:ea typeface="Verdana" panose="020B0604030504040204" pitchFamily="34" charset="0"/>
              </a:rPr>
              <a:t>20 a 22 de Agosto de 2025</a:t>
            </a:r>
          </a:p>
        </p:txBody>
      </p:sp>
      <p:pic>
        <p:nvPicPr>
          <p:cNvPr id="9" name="Gráfico 8">
            <a:extLst>
              <a:ext uri="{FF2B5EF4-FFF2-40B4-BE49-F238E27FC236}">
                <a16:creationId xmlns:a16="http://schemas.microsoft.com/office/drawing/2014/main" id="{197B5067-957A-F9F7-21BD-B3374A4357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81017" y="13272404"/>
            <a:ext cx="11972925" cy="781050"/>
          </a:xfrm>
          <a:prstGeom prst="rect">
            <a:avLst/>
          </a:prstGeom>
        </p:spPr>
      </p:pic>
      <p:pic>
        <p:nvPicPr>
          <p:cNvPr id="11" name="Gráfico 10">
            <a:extLst>
              <a:ext uri="{FF2B5EF4-FFF2-40B4-BE49-F238E27FC236}">
                <a16:creationId xmlns:a16="http://schemas.microsoft.com/office/drawing/2014/main" id="{6749F7AD-BE88-465F-CFC2-AC50EB05708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940554" y="13321780"/>
            <a:ext cx="11972925" cy="781050"/>
          </a:xfrm>
          <a:prstGeom prst="rect">
            <a:avLst/>
          </a:prstGeom>
        </p:spPr>
      </p:pic>
      <p:pic>
        <p:nvPicPr>
          <p:cNvPr id="13" name="Gráfico 12">
            <a:extLst>
              <a:ext uri="{FF2B5EF4-FFF2-40B4-BE49-F238E27FC236}">
                <a16:creationId xmlns:a16="http://schemas.microsoft.com/office/drawing/2014/main" id="{864C4F31-BB47-A169-0521-C6DB0944835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81017" y="24726553"/>
            <a:ext cx="11972925" cy="781050"/>
          </a:xfrm>
          <a:prstGeom prst="rect">
            <a:avLst/>
          </a:prstGeom>
        </p:spPr>
      </p:pic>
      <p:pic>
        <p:nvPicPr>
          <p:cNvPr id="24" name="Gráfico 23">
            <a:extLst>
              <a:ext uri="{FF2B5EF4-FFF2-40B4-BE49-F238E27FC236}">
                <a16:creationId xmlns:a16="http://schemas.microsoft.com/office/drawing/2014/main" id="{9014AC0E-1867-036C-5390-177D1659B9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6940553" y="30483665"/>
            <a:ext cx="119729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1285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311</Words>
  <Application>Microsoft Office PowerPoint</Application>
  <PresentationFormat>Personalizar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Sebastião</dc:creator>
  <cp:lastModifiedBy>Gabriel Araújo</cp:lastModifiedBy>
  <cp:revision>33</cp:revision>
  <dcterms:created xsi:type="dcterms:W3CDTF">2020-03-02T17:24:51Z</dcterms:created>
  <dcterms:modified xsi:type="dcterms:W3CDTF">2025-08-05T17:24:43Z</dcterms:modified>
</cp:coreProperties>
</file>